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0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wagh905/IBM-Data-Science-Capstone/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shwagh905/IBM-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shwagh905/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shwagh905/IBM-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ashwagh905/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wagh905/IBM-Data-Science-Capstone/blob/main/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wagh905/IBM-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wagh905/IBM-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99876"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Yash Wagh</a:t>
            </a:r>
          </a:p>
          <a:p>
            <a:r>
              <a:rPr lang="en-US" sz="2400" dirty="0">
                <a:solidFill>
                  <a:schemeClr val="bg2"/>
                </a:solidFill>
                <a:latin typeface="Abadi" panose="020B0604020104020204" pitchFamily="34" charset="0"/>
                <a:ea typeface="SF Pro" pitchFamily="2" charset="0"/>
                <a:cs typeface="SF Pro" pitchFamily="2" charset="0"/>
              </a:rPr>
              <a:t>18 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883" y="1380967"/>
            <a:ext cx="5325989" cy="4865722"/>
          </a:xfrm>
          <a:prstGeom prst="rect">
            <a:avLst/>
          </a:prstGeom>
        </p:spPr>
        <p:txBody>
          <a:bodyPr/>
          <a:lstStyle/>
          <a:p>
            <a:pPr marL="0" indent="0">
              <a:buNone/>
            </a:pPr>
            <a:r>
              <a:rPr lang="en-GB" sz="18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GB" sz="1800" dirty="0" err="1">
                <a:latin typeface="Abadi" panose="020B0604020104020204" pitchFamily="34" charset="0"/>
              </a:rPr>
              <a:t>pad.True</a:t>
            </a:r>
            <a:r>
              <a:rPr lang="en-GB" sz="1800" dirty="0">
                <a:latin typeface="Abadi" panose="020B0604020104020204" pitchFamily="34" charset="0"/>
              </a:rPr>
              <a:t>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AF6EAF5-DA6B-4EB9-2BAA-8DC2CFCBE2C4}"/>
              </a:ext>
            </a:extLst>
          </p:cNvPr>
          <p:cNvPicPr>
            <a:picLocks noChangeAspect="1"/>
          </p:cNvPicPr>
          <p:nvPr/>
        </p:nvPicPr>
        <p:blipFill>
          <a:blip r:embed="rId3"/>
          <a:stretch>
            <a:fillRect/>
          </a:stretch>
        </p:blipFill>
        <p:spPr>
          <a:xfrm>
            <a:off x="6809123" y="1435729"/>
            <a:ext cx="4648849" cy="4991482"/>
          </a:xfrm>
          <a:prstGeom prst="rect">
            <a:avLst/>
          </a:prstGeom>
        </p:spPr>
      </p:pic>
      <p:sp>
        <p:nvSpPr>
          <p:cNvPr id="6" name="TextBox 5">
            <a:extLst>
              <a:ext uri="{FF2B5EF4-FFF2-40B4-BE49-F238E27FC236}">
                <a16:creationId xmlns:a16="http://schemas.microsoft.com/office/drawing/2014/main" id="{A50FCDE8-6FB3-C512-83B9-09C4D743DFF4}"/>
              </a:ext>
            </a:extLst>
          </p:cNvPr>
          <p:cNvSpPr txBox="1"/>
          <p:nvPr/>
        </p:nvSpPr>
        <p:spPr>
          <a:xfrm>
            <a:off x="575353" y="6143946"/>
            <a:ext cx="4648849" cy="369332"/>
          </a:xfrm>
          <a:prstGeom prst="rect">
            <a:avLst/>
          </a:prstGeom>
          <a:noFill/>
        </p:spPr>
        <p:txBody>
          <a:bodyPr wrap="square" rtlCol="0">
            <a:spAutoFit/>
          </a:bodyPr>
          <a:lstStyle/>
          <a:p>
            <a:pPr algn="ctr"/>
            <a:r>
              <a:rPr lang="en-GB" dirty="0" err="1">
                <a:latin typeface="Abadi" panose="020B0604020104020204" pitchFamily="34" charset="0"/>
                <a:hlinkClick r:id="rId4"/>
              </a:rPr>
              <a:t>Github</a:t>
            </a:r>
            <a:r>
              <a:rPr lang="en-GB" dirty="0">
                <a:latin typeface="Abadi" panose="020B0604020104020204" pitchFamily="34" charset="0"/>
                <a:hlinkClick r:id="rId4"/>
              </a:rPr>
              <a:t> – Data Wrangling</a:t>
            </a:r>
            <a:endParaRPr lang="en-IN"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prepared were</a:t>
            </a:r>
          </a:p>
          <a:p>
            <a:pPr marL="0" indent="0" algn="ctr">
              <a:lnSpc>
                <a:spcPct val="100000"/>
              </a:lnSpc>
              <a:spcBef>
                <a:spcPts val="1400"/>
              </a:spcBef>
              <a:buNone/>
            </a:pPr>
            <a:r>
              <a:rPr lang="en-IN" sz="1800" dirty="0">
                <a:solidFill>
                  <a:srgbClr val="0948CB"/>
                </a:solidFill>
                <a:latin typeface="Abadi" panose="020B0604020104020204" pitchFamily="34" charset="0"/>
              </a:rPr>
              <a:t>Flight Number vs. Payload Mass, Flight Number vs. Launch Site, Payload Mass vs. Launch Site, Orbit Type vs. Success Rate, Flight Number vs. Orbit Type, Payload Mass vs Orbit Type and Success Rate Yearly Trend</a:t>
            </a:r>
            <a:endParaRPr lang="en-US" sz="2400" dirty="0">
              <a:solidFill>
                <a:srgbClr val="0948CB"/>
              </a:solidFill>
              <a:latin typeface="Abadi" panose="020B0604020104020204" pitchFamily="34" charset="0"/>
            </a:endParaRPr>
          </a:p>
          <a:p>
            <a:pPr>
              <a:lnSpc>
                <a:spcPct val="100000"/>
              </a:lnSpc>
            </a:pPr>
            <a:r>
              <a:rPr lang="en-GB" sz="2200" dirty="0">
                <a:latin typeface="Abadi" panose="020B0604020104020204" pitchFamily="34" charset="0"/>
              </a:rPr>
              <a:t>Scatter plots show the relationship between variables. If a relationship exists, they could be used in machine learning model.</a:t>
            </a:r>
          </a:p>
          <a:p>
            <a:r>
              <a:rPr lang="en-GB" sz="2200" dirty="0">
                <a:latin typeface="Abadi" panose="020B0604020104020204" pitchFamily="34" charset="0"/>
              </a:rPr>
              <a:t>Bar charts show comparisons among discrete categories. The goal is to show the relationship between the specific categories being compared and a measured value.</a:t>
            </a:r>
          </a:p>
          <a:p>
            <a:r>
              <a:rPr lang="en-GB" sz="2200" dirty="0">
                <a:latin typeface="Abadi" panose="020B0604020104020204" pitchFamily="34" charset="0"/>
              </a:rPr>
              <a:t>Line charts show trends in data over time (time series).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2CF34EC-0340-6DF6-C0B6-193D75B61C26}"/>
              </a:ext>
            </a:extLst>
          </p:cNvPr>
          <p:cNvSpPr txBox="1"/>
          <p:nvPr/>
        </p:nvSpPr>
        <p:spPr>
          <a:xfrm>
            <a:off x="3184989" y="5774076"/>
            <a:ext cx="5157627" cy="400110"/>
          </a:xfrm>
          <a:prstGeom prst="rect">
            <a:avLst/>
          </a:prstGeom>
          <a:noFill/>
        </p:spPr>
        <p:txBody>
          <a:bodyPr wrap="square" rtlCol="0">
            <a:spAutoFit/>
          </a:bodyPr>
          <a:lstStyle/>
          <a:p>
            <a:pPr algn="ctr"/>
            <a:r>
              <a:rPr lang="en-GB" sz="2000" dirty="0" err="1">
                <a:latin typeface="Abadi" panose="020B0604020104020204" pitchFamily="34" charset="0"/>
                <a:hlinkClick r:id="rId3"/>
              </a:rPr>
              <a:t>Github</a:t>
            </a:r>
            <a:r>
              <a:rPr lang="en-GB" sz="2000" dirty="0">
                <a:latin typeface="Abadi" panose="020B0604020104020204" pitchFamily="34" charset="0"/>
                <a:hlinkClick r:id="rId3"/>
              </a:rPr>
              <a:t> – EDA with Data Visualization</a:t>
            </a:r>
            <a:endParaRPr lang="en-IN" sz="20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0144" y="1458930"/>
            <a:ext cx="10135455" cy="4698983"/>
          </a:xfrm>
          <a:prstGeom prst="rect">
            <a:avLst/>
          </a:prstGeom>
        </p:spPr>
        <p:txBody>
          <a:bodyPr lIns="91440" tIns="45720" rIns="91440" bIns="45720" anchor="t"/>
          <a:lstStyle/>
          <a:p>
            <a:pPr marL="0" indent="0">
              <a:buNone/>
            </a:pPr>
            <a:r>
              <a:rPr lang="en-IN" sz="2400" dirty="0">
                <a:latin typeface="Abadi" panose="020B0604020104020204" pitchFamily="34" charset="0"/>
              </a:rPr>
              <a:t>Performed SQL queries:</a:t>
            </a:r>
          </a:p>
          <a:p>
            <a:r>
              <a:rPr lang="en-GB" sz="1400" dirty="0">
                <a:latin typeface="Abadi" panose="020B0604020104020204" pitchFamily="34" charset="0"/>
              </a:rPr>
              <a:t>Displaying the names of the unique launch sites in the space mission</a:t>
            </a:r>
          </a:p>
          <a:p>
            <a:pPr marL="0" indent="0">
              <a:buNone/>
            </a:pPr>
            <a:r>
              <a:rPr lang="en-GB" sz="1400" dirty="0">
                <a:latin typeface="Abadi" panose="020B0604020104020204" pitchFamily="34" charset="0"/>
              </a:rPr>
              <a:t>• Displaying 5 records where launch sites begin with the string ‘CCA'</a:t>
            </a:r>
          </a:p>
          <a:p>
            <a:pPr marL="0" indent="0">
              <a:buNone/>
            </a:pPr>
            <a:r>
              <a:rPr lang="en-GB" sz="1400" dirty="0">
                <a:latin typeface="Abadi" panose="020B0604020104020204" pitchFamily="34" charset="0"/>
              </a:rPr>
              <a:t>• Displaying the total payload mass carried by boosters launched by NASA (CRS)</a:t>
            </a:r>
          </a:p>
          <a:p>
            <a:pPr marL="0" indent="0">
              <a:buNone/>
            </a:pPr>
            <a:r>
              <a:rPr lang="en-GB" sz="1400" dirty="0">
                <a:latin typeface="Abadi" panose="020B0604020104020204" pitchFamily="34" charset="0"/>
              </a:rPr>
              <a:t>• Displaying average payload mass carried by booster version F9 v1.1</a:t>
            </a:r>
          </a:p>
          <a:p>
            <a:pPr marL="0" indent="0">
              <a:buNone/>
            </a:pPr>
            <a:r>
              <a:rPr lang="en-GB" sz="1400" dirty="0">
                <a:latin typeface="Abadi" panose="020B0604020104020204" pitchFamily="34" charset="0"/>
              </a:rPr>
              <a:t>• Listing the date when the first successful landing outcome in ground pad was achieved</a:t>
            </a:r>
          </a:p>
          <a:p>
            <a:pPr marL="0" indent="0">
              <a:buNone/>
            </a:pPr>
            <a:r>
              <a:rPr lang="en-GB" sz="1400" dirty="0">
                <a:latin typeface="Abadi" panose="020B0604020104020204" pitchFamily="34" charset="0"/>
              </a:rPr>
              <a:t>• Listing the names of the boosters which have success in drone ship and have payload mass greater than 4000 but</a:t>
            </a:r>
          </a:p>
          <a:p>
            <a:pPr marL="0" indent="0">
              <a:buNone/>
            </a:pPr>
            <a:r>
              <a:rPr lang="en-GB" sz="1400" dirty="0">
                <a:latin typeface="Abadi" panose="020B0604020104020204" pitchFamily="34" charset="0"/>
              </a:rPr>
              <a:t>less than 6000</a:t>
            </a:r>
          </a:p>
          <a:p>
            <a:pPr marL="0" indent="0">
              <a:buNone/>
            </a:pPr>
            <a:r>
              <a:rPr lang="en-GB" sz="1400" dirty="0">
                <a:latin typeface="Abadi" panose="020B0604020104020204" pitchFamily="34" charset="0"/>
              </a:rPr>
              <a:t>• Listing the total number of successful and failure mission outcomes</a:t>
            </a:r>
          </a:p>
          <a:p>
            <a:pPr marL="0" indent="0">
              <a:buNone/>
            </a:pPr>
            <a:r>
              <a:rPr lang="en-GB" sz="1400" dirty="0">
                <a:latin typeface="Abadi" panose="020B0604020104020204" pitchFamily="34" charset="0"/>
              </a:rPr>
              <a:t>• Listing the names of the booster versions which have carried the maximum payload mass</a:t>
            </a:r>
          </a:p>
          <a:p>
            <a:pPr marL="0" indent="0">
              <a:buNone/>
            </a:pPr>
            <a:r>
              <a:rPr lang="en-GB" sz="1400" dirty="0">
                <a:latin typeface="Abadi" panose="020B0604020104020204" pitchFamily="34" charset="0"/>
              </a:rPr>
              <a:t>• Listing the failed landing outcomes in drone ship, their booster versions and launch site names for the months in</a:t>
            </a:r>
          </a:p>
          <a:p>
            <a:pPr marL="0" indent="0">
              <a:buNone/>
            </a:pPr>
            <a:r>
              <a:rPr lang="en-GB" sz="1400" dirty="0">
                <a:latin typeface="Abadi" panose="020B0604020104020204" pitchFamily="34" charset="0"/>
              </a:rPr>
              <a:t>year 2015</a:t>
            </a:r>
          </a:p>
          <a:p>
            <a:pPr marL="0" indent="0">
              <a:buNone/>
            </a:pPr>
            <a:r>
              <a:rPr lang="en-GB" sz="1400" dirty="0">
                <a:latin typeface="Abadi" panose="020B0604020104020204" pitchFamily="34" charset="0"/>
              </a:rPr>
              <a:t>• Ranking the count of landing outcomes (such as Failure (drone ship) or Success (ground pad)) between the date</a:t>
            </a:r>
          </a:p>
          <a:p>
            <a:pPr marL="0" indent="0">
              <a:buNone/>
            </a:pPr>
            <a:r>
              <a:rPr lang="en-GB" sz="1400" dirty="0">
                <a:latin typeface="Abadi" panose="020B0604020104020204" pitchFamily="34" charset="0"/>
              </a:rPr>
              <a:t>2010-06-04 and 2017-03-20 in descending order</a:t>
            </a: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D52C3361-3994-243C-3E4A-3E78239FFCA9}"/>
              </a:ext>
            </a:extLst>
          </p:cNvPr>
          <p:cNvSpPr txBox="1"/>
          <p:nvPr/>
        </p:nvSpPr>
        <p:spPr>
          <a:xfrm>
            <a:off x="3041151" y="6157913"/>
            <a:ext cx="4551451" cy="461665"/>
          </a:xfrm>
          <a:prstGeom prst="rect">
            <a:avLst/>
          </a:prstGeom>
          <a:noFill/>
        </p:spPr>
        <p:txBody>
          <a:bodyPr wrap="square" rtlCol="0">
            <a:spAutoFit/>
          </a:bodyPr>
          <a:lstStyle/>
          <a:p>
            <a:pPr algn="ctr"/>
            <a:r>
              <a:rPr lang="en-GB" sz="2400" dirty="0" err="1">
                <a:latin typeface="Abadi" panose="020B0604020104020204" pitchFamily="34" charset="0"/>
                <a:hlinkClick r:id="rId3"/>
              </a:rPr>
              <a:t>Github</a:t>
            </a:r>
            <a:r>
              <a:rPr lang="en-GB" sz="2400" dirty="0">
                <a:latin typeface="Abadi" panose="020B0604020104020204" pitchFamily="34" charset="0"/>
                <a:hlinkClick r:id="rId3"/>
              </a:rPr>
              <a:t> – EDA with SQL</a:t>
            </a:r>
            <a:endParaRPr lang="en-IN" sz="2400"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GB" sz="2000" b="1" dirty="0">
                <a:latin typeface="Abadi" panose="020B0604020104020204" pitchFamily="34" charset="0"/>
              </a:rPr>
              <a:t>Markers of all Launch Sites:</a:t>
            </a:r>
          </a:p>
          <a:p>
            <a:pPr marL="0" indent="0">
              <a:lnSpc>
                <a:spcPct val="100000"/>
              </a:lnSpc>
              <a:spcBef>
                <a:spcPts val="1400"/>
              </a:spcBef>
              <a:buNone/>
            </a:pPr>
            <a:r>
              <a:rPr lang="en-GB" sz="1600" dirty="0">
                <a:latin typeface="Abadi" panose="020B0604020104020204" pitchFamily="34" charset="0"/>
              </a:rPr>
              <a:t>- Added Marker with Circle, Popup Label and Text Label of NASA Johnson Space </a:t>
            </a:r>
            <a:r>
              <a:rPr lang="en-GB" sz="1600" dirty="0" err="1">
                <a:latin typeface="Abadi" panose="020B0604020104020204" pitchFamily="34" charset="0"/>
              </a:rPr>
              <a:t>Center</a:t>
            </a:r>
            <a:r>
              <a:rPr lang="en-GB" sz="1600" dirty="0">
                <a:latin typeface="Abadi" panose="020B0604020104020204" pitchFamily="34" charset="0"/>
              </a:rPr>
              <a:t> using its latitude and longitude coordinates as a start location.</a:t>
            </a:r>
          </a:p>
          <a:p>
            <a:pPr marL="0" indent="0">
              <a:lnSpc>
                <a:spcPct val="100000"/>
              </a:lnSpc>
              <a:spcBef>
                <a:spcPts val="1400"/>
              </a:spcBef>
              <a:buNone/>
            </a:pPr>
            <a:r>
              <a:rPr lang="en-GB" sz="1600" dirty="0">
                <a:latin typeface="Abadi" panose="020B0604020104020204" pitchFamily="34" charset="0"/>
              </a:rPr>
              <a:t>- Added Markers with Circle, Popup Label and Text Label of all Launch Sites using their latitude and longitude coordinates to show their geographical locations and proximity to Equator and coasts.</a:t>
            </a:r>
            <a:endParaRPr lang="en-US" sz="1600" dirty="0">
              <a:latin typeface="Abadi" panose="020B0604020104020204" pitchFamily="34" charset="0"/>
            </a:endParaRPr>
          </a:p>
          <a:p>
            <a:pPr marL="0" indent="0">
              <a:buNone/>
            </a:pPr>
            <a:r>
              <a:rPr lang="en-GB" sz="2000" b="1" dirty="0">
                <a:latin typeface="Abadi" panose="020B0604020104020204" pitchFamily="34" charset="0"/>
              </a:rPr>
              <a:t>Coloured Markers of the launch outcomes for each Launch Site:</a:t>
            </a:r>
          </a:p>
          <a:p>
            <a:pPr marL="0" indent="0">
              <a:buNone/>
            </a:pPr>
            <a:r>
              <a:rPr lang="en-GB" sz="1600" dirty="0">
                <a:latin typeface="Abadi" panose="020B0604020104020204" pitchFamily="34" charset="0"/>
              </a:rPr>
              <a:t>- Added coloured Markers of success (Green) and failed (Red) launches using Marker Cluster to identify which launch sites have relatively high success rates.</a:t>
            </a:r>
          </a:p>
          <a:p>
            <a:pPr marL="0" indent="0">
              <a:buNone/>
            </a:pPr>
            <a:r>
              <a:rPr lang="en-GB" sz="2000" b="1" dirty="0">
                <a:latin typeface="Abadi" panose="020B0604020104020204" pitchFamily="34" charset="0"/>
              </a:rPr>
              <a:t>Distances between a Launch Site to its proximities:</a:t>
            </a:r>
          </a:p>
          <a:p>
            <a:pPr marL="0" indent="0">
              <a:buNone/>
            </a:pPr>
            <a:r>
              <a:rPr lang="en-GB" sz="1600" dirty="0">
                <a:latin typeface="Abadi" panose="020B0604020104020204" pitchFamily="34" charset="0"/>
              </a:rPr>
              <a:t>- Added coloured Lines to show distances between the Launch Site KSC LC-39A (as an example) and its proximities like Railway, Highway, Coastline and Closest City</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2427B9B-7C0E-2036-1580-F12D936EDF68}"/>
              </a:ext>
            </a:extLst>
          </p:cNvPr>
          <p:cNvSpPr txBox="1"/>
          <p:nvPr/>
        </p:nvSpPr>
        <p:spPr>
          <a:xfrm>
            <a:off x="2385035" y="5865136"/>
            <a:ext cx="6645949" cy="461665"/>
          </a:xfrm>
          <a:prstGeom prst="rect">
            <a:avLst/>
          </a:prstGeom>
          <a:noFill/>
        </p:spPr>
        <p:txBody>
          <a:bodyPr wrap="square" rtlCol="0">
            <a:spAutoFit/>
          </a:bodyPr>
          <a:lstStyle/>
          <a:p>
            <a:pPr algn="ctr"/>
            <a:r>
              <a:rPr lang="en-GB" sz="2400" dirty="0" err="1">
                <a:latin typeface="Abadi" panose="020B0604020104020204" pitchFamily="34" charset="0"/>
                <a:hlinkClick r:id="rId3"/>
              </a:rPr>
              <a:t>Github</a:t>
            </a:r>
            <a:r>
              <a:rPr lang="en-GB" sz="2400" dirty="0">
                <a:latin typeface="Abadi" panose="020B0604020104020204" pitchFamily="34" charset="0"/>
                <a:hlinkClick r:id="rId3"/>
              </a:rPr>
              <a:t> – Interactive Visual Analysis with Folium</a:t>
            </a:r>
            <a:endParaRPr lang="en-IN" sz="2400"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030"/>
            <a:ext cx="9745589" cy="4351338"/>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GB" sz="3100" b="1" dirty="0">
                <a:latin typeface="Abadi" panose="020B0604020104020204" pitchFamily="34" charset="0"/>
              </a:rPr>
              <a:t>Launch Sites Dropdown List:</a:t>
            </a:r>
          </a:p>
          <a:p>
            <a:pPr marL="0" indent="0">
              <a:lnSpc>
                <a:spcPct val="100000"/>
              </a:lnSpc>
              <a:spcBef>
                <a:spcPts val="1400"/>
              </a:spcBef>
              <a:buNone/>
            </a:pPr>
            <a:r>
              <a:rPr lang="en-GB" dirty="0">
                <a:latin typeface="Abadi" panose="020B0604020104020204" pitchFamily="34" charset="0"/>
              </a:rPr>
              <a:t>- </a:t>
            </a:r>
            <a:r>
              <a:rPr lang="en-GB" sz="2600" dirty="0">
                <a:latin typeface="Abadi" panose="020B0604020104020204" pitchFamily="34" charset="0"/>
              </a:rPr>
              <a:t>Added a dropdown list to enable Launch Site selection.</a:t>
            </a:r>
          </a:p>
          <a:p>
            <a:pPr marL="0" indent="0">
              <a:lnSpc>
                <a:spcPct val="100000"/>
              </a:lnSpc>
              <a:spcBef>
                <a:spcPts val="1400"/>
              </a:spcBef>
              <a:buNone/>
            </a:pPr>
            <a:r>
              <a:rPr lang="en-GB" sz="3100" b="1" dirty="0">
                <a:latin typeface="Abadi" panose="020B0604020104020204" pitchFamily="34" charset="0"/>
              </a:rPr>
              <a:t>Pie Chart showing Success Launches (All Sites/Certain Site):</a:t>
            </a:r>
          </a:p>
          <a:p>
            <a:pPr marL="0" indent="0">
              <a:lnSpc>
                <a:spcPct val="100000"/>
              </a:lnSpc>
              <a:spcBef>
                <a:spcPts val="1400"/>
              </a:spcBef>
              <a:buNone/>
            </a:pPr>
            <a:r>
              <a:rPr lang="en-GB" sz="2600" dirty="0">
                <a:latin typeface="Abadi" panose="020B0604020104020204" pitchFamily="34" charset="0"/>
              </a:rPr>
              <a:t>- Added a pie chart to show the total successful launches count for all sites and the</a:t>
            </a:r>
          </a:p>
          <a:p>
            <a:pPr marL="0" indent="0">
              <a:lnSpc>
                <a:spcPct val="100000"/>
              </a:lnSpc>
              <a:spcBef>
                <a:spcPts val="1400"/>
              </a:spcBef>
              <a:buNone/>
            </a:pPr>
            <a:r>
              <a:rPr lang="en-GB" sz="2600" dirty="0">
                <a:latin typeface="Abadi" panose="020B0604020104020204" pitchFamily="34" charset="0"/>
              </a:rPr>
              <a:t>Success vs. Failed counts for the site, if a specific Launch Site was selected</a:t>
            </a:r>
            <a:r>
              <a:rPr lang="en-GB" dirty="0">
                <a:latin typeface="Abadi" panose="020B0604020104020204" pitchFamily="34" charset="0"/>
              </a:rPr>
              <a:t>.</a:t>
            </a:r>
          </a:p>
          <a:p>
            <a:pPr marL="0" indent="0">
              <a:lnSpc>
                <a:spcPct val="100000"/>
              </a:lnSpc>
              <a:spcBef>
                <a:spcPts val="1400"/>
              </a:spcBef>
              <a:buNone/>
            </a:pPr>
            <a:r>
              <a:rPr lang="en-GB" sz="3100" b="1" dirty="0">
                <a:latin typeface="Abadi" panose="020B0604020104020204" pitchFamily="34" charset="0"/>
              </a:rPr>
              <a:t>Slider of Payload Mass Range:</a:t>
            </a:r>
          </a:p>
          <a:p>
            <a:pPr marL="0" indent="0">
              <a:lnSpc>
                <a:spcPct val="100000"/>
              </a:lnSpc>
              <a:spcBef>
                <a:spcPts val="1400"/>
              </a:spcBef>
              <a:buNone/>
            </a:pPr>
            <a:r>
              <a:rPr lang="en-GB" dirty="0">
                <a:latin typeface="Abadi" panose="020B0604020104020204" pitchFamily="34" charset="0"/>
              </a:rPr>
              <a:t>- </a:t>
            </a:r>
            <a:r>
              <a:rPr lang="en-GB" sz="2600" dirty="0">
                <a:latin typeface="Abadi" panose="020B0604020104020204" pitchFamily="34" charset="0"/>
              </a:rPr>
              <a:t>Added a slider to select Payload range.</a:t>
            </a:r>
          </a:p>
          <a:p>
            <a:pPr marL="0" indent="0">
              <a:lnSpc>
                <a:spcPct val="100000"/>
              </a:lnSpc>
              <a:spcBef>
                <a:spcPts val="1400"/>
              </a:spcBef>
              <a:buNone/>
            </a:pPr>
            <a:r>
              <a:rPr lang="en-GB" sz="3100" b="1" dirty="0">
                <a:latin typeface="Abadi" panose="020B0604020104020204" pitchFamily="34" charset="0"/>
              </a:rPr>
              <a:t>Scatter Chart of Payload Mass vs. Success Rate for the different Booster Versions:</a:t>
            </a:r>
          </a:p>
          <a:p>
            <a:pPr marL="0" indent="0">
              <a:lnSpc>
                <a:spcPct val="100000"/>
              </a:lnSpc>
              <a:spcBef>
                <a:spcPts val="1400"/>
              </a:spcBef>
              <a:buNone/>
            </a:pPr>
            <a:r>
              <a:rPr lang="en-GB" sz="2600" dirty="0">
                <a:latin typeface="Abadi" panose="020B0604020104020204" pitchFamily="34" charset="0"/>
              </a:rPr>
              <a:t>- Added a scatter chart to show the correlation between Payload and Launch Success</a:t>
            </a:r>
            <a:endParaRPr lang="en-US" sz="26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53829B1-06FD-E173-28D8-2870FC08C507}"/>
              </a:ext>
            </a:extLst>
          </p:cNvPr>
          <p:cNvSpPr txBox="1"/>
          <p:nvPr/>
        </p:nvSpPr>
        <p:spPr>
          <a:xfrm>
            <a:off x="2876764" y="6025573"/>
            <a:ext cx="5075434" cy="461665"/>
          </a:xfrm>
          <a:prstGeom prst="rect">
            <a:avLst/>
          </a:prstGeom>
          <a:noFill/>
        </p:spPr>
        <p:txBody>
          <a:bodyPr wrap="square" rtlCol="0">
            <a:spAutoFit/>
          </a:bodyPr>
          <a:lstStyle/>
          <a:p>
            <a:pPr algn="ctr"/>
            <a:r>
              <a:rPr lang="en-GB" sz="2400" dirty="0" err="1">
                <a:latin typeface="Abadi" panose="020B0604020104020204" pitchFamily="34" charset="0"/>
                <a:hlinkClick r:id="rId3"/>
              </a:rPr>
              <a:t>Github</a:t>
            </a:r>
            <a:r>
              <a:rPr lang="en-GB" sz="2400" dirty="0">
                <a:latin typeface="Abadi" panose="020B0604020104020204" pitchFamily="34" charset="0"/>
                <a:hlinkClick r:id="rId3"/>
              </a:rPr>
              <a:t> – SpaceX Dash APP</a:t>
            </a:r>
            <a:endParaRPr lang="en-IN" sz="24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7A79FEFA-36B1-99EF-5053-1D8837869E2F}"/>
              </a:ext>
            </a:extLst>
          </p:cNvPr>
          <p:cNvPicPr>
            <a:picLocks noChangeAspect="1"/>
          </p:cNvPicPr>
          <p:nvPr/>
        </p:nvPicPr>
        <p:blipFill>
          <a:blip r:embed="rId3"/>
          <a:stretch>
            <a:fillRect/>
          </a:stretch>
        </p:blipFill>
        <p:spPr>
          <a:xfrm>
            <a:off x="686082" y="1405197"/>
            <a:ext cx="10661151" cy="4620376"/>
          </a:xfrm>
          <a:prstGeom prst="rect">
            <a:avLst/>
          </a:prstGeom>
        </p:spPr>
      </p:pic>
      <p:sp>
        <p:nvSpPr>
          <p:cNvPr id="7" name="TextBox 6">
            <a:extLst>
              <a:ext uri="{FF2B5EF4-FFF2-40B4-BE49-F238E27FC236}">
                <a16:creationId xmlns:a16="http://schemas.microsoft.com/office/drawing/2014/main" id="{65369162-9B89-D7DE-2977-B26AF77CB679}"/>
              </a:ext>
            </a:extLst>
          </p:cNvPr>
          <p:cNvSpPr txBox="1"/>
          <p:nvPr/>
        </p:nvSpPr>
        <p:spPr>
          <a:xfrm>
            <a:off x="3427569" y="6226392"/>
            <a:ext cx="5178176" cy="461665"/>
          </a:xfrm>
          <a:prstGeom prst="rect">
            <a:avLst/>
          </a:prstGeom>
          <a:noFill/>
        </p:spPr>
        <p:txBody>
          <a:bodyPr wrap="square" rtlCol="0">
            <a:spAutoFit/>
          </a:bodyPr>
          <a:lstStyle/>
          <a:p>
            <a:pPr algn="ctr"/>
            <a:r>
              <a:rPr lang="en-GB" sz="2400" dirty="0" err="1">
                <a:latin typeface="Abadi" panose="020B0604020104020204" pitchFamily="34" charset="0"/>
                <a:hlinkClick r:id="rId4"/>
              </a:rPr>
              <a:t>Github</a:t>
            </a:r>
            <a:r>
              <a:rPr lang="en-GB" sz="2400" dirty="0">
                <a:latin typeface="Abadi" panose="020B0604020104020204" pitchFamily="34" charset="0"/>
                <a:hlinkClick r:id="rId4"/>
              </a:rPr>
              <a:t> – Machine Learning Prediction</a:t>
            </a:r>
            <a:endParaRPr lang="en-IN" sz="2400"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356243"/>
            <a:ext cx="9892070" cy="2291137"/>
          </a:xfrm>
          <a:prstGeom prst="rect">
            <a:avLst/>
          </a:prstGeom>
        </p:spPr>
        <p:txBody>
          <a:bodyPr>
            <a:normAutofit fontScale="92500"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The earliest flights all failed while the latest flights all succeeded.</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The CCAFS SLC 40 launch site has about a half of all launches.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VAFB SLC 4E and KSC LC 39A have higher success rates.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It can be assumed that each new launch has a higher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43DA8B4-32F3-4BCB-94FE-796BB3A37614}"/>
              </a:ext>
            </a:extLst>
          </p:cNvPr>
          <p:cNvPicPr>
            <a:picLocks noChangeAspect="1"/>
          </p:cNvPicPr>
          <p:nvPr/>
        </p:nvPicPr>
        <p:blipFill>
          <a:blip r:embed="rId3"/>
          <a:stretch>
            <a:fillRect/>
          </a:stretch>
        </p:blipFill>
        <p:spPr>
          <a:xfrm>
            <a:off x="443969" y="1690472"/>
            <a:ext cx="11304062" cy="237606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394145"/>
            <a:ext cx="10326079" cy="1746607"/>
          </a:xfrm>
          <a:prstGeom prst="rect">
            <a:avLst/>
          </a:prstGeom>
        </p:spPr>
        <p:txBody>
          <a:bodyPr>
            <a:normAutofit fontScale="92500"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For every launch site the higher the payload mass, the higher the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Most of the launches with payload mass over 7000 kg were successful.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KSC LC 39A has a 100% success rate for payload mass under 5500 kg too.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36F5339-1249-7C7F-DF18-E9D7BA933971}"/>
              </a:ext>
            </a:extLst>
          </p:cNvPr>
          <p:cNvPicPr>
            <a:picLocks noChangeAspect="1"/>
          </p:cNvPicPr>
          <p:nvPr/>
        </p:nvPicPr>
        <p:blipFill>
          <a:blip r:embed="rId3"/>
          <a:stretch>
            <a:fillRect/>
          </a:stretch>
        </p:blipFill>
        <p:spPr>
          <a:xfrm>
            <a:off x="242651" y="1590551"/>
            <a:ext cx="11706698" cy="243315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932146" cy="3811588"/>
          </a:xfrm>
          <a:prstGeom prst="rect">
            <a:avLst/>
          </a:prstGeom>
        </p:spPr>
        <p:txBody>
          <a:bodyPr>
            <a:normAutofit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Orbits with 100%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ES-L1, GEO, HEO, SSO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Orbits with 0%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SO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Orbits with success rate between 50% and 85%:</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GTO, ISS, LEO, MEO, PO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A445A97-FE10-4BA3-A360-9C41017E8229}"/>
              </a:ext>
            </a:extLst>
          </p:cNvPr>
          <p:cNvPicPr>
            <a:picLocks noChangeAspect="1"/>
          </p:cNvPicPr>
          <p:nvPr/>
        </p:nvPicPr>
        <p:blipFill>
          <a:blip r:embed="rId3"/>
          <a:stretch>
            <a:fillRect/>
          </a:stretch>
        </p:blipFill>
        <p:spPr>
          <a:xfrm>
            <a:off x="5907640" y="1636964"/>
            <a:ext cx="4575531" cy="43886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736387"/>
            <a:ext cx="9658259" cy="1787703"/>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631AA7F-10CA-8F93-D8A7-C79FAC2C3C1C}"/>
              </a:ext>
            </a:extLst>
          </p:cNvPr>
          <p:cNvPicPr>
            <a:picLocks noChangeAspect="1"/>
          </p:cNvPicPr>
          <p:nvPr/>
        </p:nvPicPr>
        <p:blipFill>
          <a:blip r:embed="rId3"/>
          <a:stretch>
            <a:fillRect/>
          </a:stretch>
        </p:blipFill>
        <p:spPr>
          <a:xfrm>
            <a:off x="258062" y="1758183"/>
            <a:ext cx="11675875" cy="24542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9374" y="4705563"/>
            <a:ext cx="8856874" cy="1995631"/>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66B300C-1F03-F1F7-C4E7-67CC14F2C7F1}"/>
              </a:ext>
            </a:extLst>
          </p:cNvPr>
          <p:cNvPicPr>
            <a:picLocks noChangeAspect="1"/>
          </p:cNvPicPr>
          <p:nvPr/>
        </p:nvPicPr>
        <p:blipFill>
          <a:blip r:embed="rId3"/>
          <a:stretch>
            <a:fillRect/>
          </a:stretch>
        </p:blipFill>
        <p:spPr>
          <a:xfrm>
            <a:off x="229995" y="1705683"/>
            <a:ext cx="11732009" cy="24365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CBC27C8-6ACB-FF1F-221E-D912DFA3A638}"/>
              </a:ext>
            </a:extLst>
          </p:cNvPr>
          <p:cNvPicPr>
            <a:picLocks noChangeAspect="1"/>
          </p:cNvPicPr>
          <p:nvPr/>
        </p:nvPicPr>
        <p:blipFill>
          <a:blip r:embed="rId3"/>
          <a:stretch>
            <a:fillRect/>
          </a:stretch>
        </p:blipFill>
        <p:spPr>
          <a:xfrm>
            <a:off x="5311023" y="1808528"/>
            <a:ext cx="5564497" cy="39214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7412" y="5264037"/>
            <a:ext cx="9745589" cy="1163174"/>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Displaying the names of the unique launch sites in the space 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22B3CC7-4879-5A8E-3A51-EB4B954649E8}"/>
              </a:ext>
            </a:extLst>
          </p:cNvPr>
          <p:cNvPicPr>
            <a:picLocks noChangeAspect="1"/>
          </p:cNvPicPr>
          <p:nvPr/>
        </p:nvPicPr>
        <p:blipFill>
          <a:blip r:embed="rId3"/>
          <a:stretch>
            <a:fillRect/>
          </a:stretch>
        </p:blipFill>
        <p:spPr>
          <a:xfrm>
            <a:off x="318281" y="1346152"/>
            <a:ext cx="11555438" cy="366763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80917"/>
            <a:ext cx="9745589" cy="896046"/>
          </a:xfrm>
          <a:prstGeom prst="rect">
            <a:avLst/>
          </a:prstGeom>
        </p:spPr>
        <p:txBody>
          <a:bodyPr>
            <a:normAutofit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Displaying 5 records where launch sites begin with the string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E9B9A43-6928-FD16-7A0B-ACE2748ED4CD}"/>
              </a:ext>
            </a:extLst>
          </p:cNvPr>
          <p:cNvPicPr>
            <a:picLocks noChangeAspect="1"/>
          </p:cNvPicPr>
          <p:nvPr/>
        </p:nvPicPr>
        <p:blipFill>
          <a:blip r:embed="rId3"/>
          <a:stretch>
            <a:fillRect/>
          </a:stretch>
        </p:blipFill>
        <p:spPr>
          <a:xfrm>
            <a:off x="534257" y="1506630"/>
            <a:ext cx="11316280" cy="36389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43975"/>
            <a:ext cx="9745589" cy="16329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Displaying the total payload mass carried by boosters launched by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25F9614-2CAA-62C9-2D53-A497C18A2644}"/>
              </a:ext>
            </a:extLst>
          </p:cNvPr>
          <p:cNvPicPr>
            <a:picLocks noChangeAspect="1"/>
          </p:cNvPicPr>
          <p:nvPr/>
        </p:nvPicPr>
        <p:blipFill>
          <a:blip r:embed="rId3"/>
          <a:stretch>
            <a:fillRect/>
          </a:stretch>
        </p:blipFill>
        <p:spPr>
          <a:xfrm>
            <a:off x="308755" y="1653625"/>
            <a:ext cx="11574490" cy="23244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5707"/>
            <a:ext cx="9745589" cy="1091255"/>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Displaying 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E764622-3F4E-DF99-F749-32E1908A0CEA}"/>
              </a:ext>
            </a:extLst>
          </p:cNvPr>
          <p:cNvPicPr>
            <a:picLocks noChangeAspect="1"/>
          </p:cNvPicPr>
          <p:nvPr/>
        </p:nvPicPr>
        <p:blipFill>
          <a:blip r:embed="rId3"/>
          <a:stretch>
            <a:fillRect/>
          </a:stretch>
        </p:blipFill>
        <p:spPr>
          <a:xfrm>
            <a:off x="313518" y="1846097"/>
            <a:ext cx="11564964" cy="2362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5291"/>
            <a:ext cx="9745589" cy="1481672"/>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 Listing the date when the first successful landing outcome in ground pad was achieved.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BCADB86-F7CC-D14B-48C0-9D28ACDC6378}"/>
              </a:ext>
            </a:extLst>
          </p:cNvPr>
          <p:cNvPicPr>
            <a:picLocks noChangeAspect="1"/>
          </p:cNvPicPr>
          <p:nvPr/>
        </p:nvPicPr>
        <p:blipFill>
          <a:blip r:embed="rId3"/>
          <a:stretch>
            <a:fillRect/>
          </a:stretch>
        </p:blipFill>
        <p:spPr>
          <a:xfrm>
            <a:off x="337334" y="1898492"/>
            <a:ext cx="11517332" cy="22577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79533"/>
            <a:ext cx="9745589" cy="1697430"/>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 Listing the names of the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02E58B1-1582-2994-F162-F3683FC436AA}"/>
              </a:ext>
            </a:extLst>
          </p:cNvPr>
          <p:cNvPicPr>
            <a:picLocks noChangeAspect="1"/>
          </p:cNvPicPr>
          <p:nvPr/>
        </p:nvPicPr>
        <p:blipFill>
          <a:blip r:embed="rId3"/>
          <a:stretch>
            <a:fillRect/>
          </a:stretch>
        </p:blipFill>
        <p:spPr>
          <a:xfrm>
            <a:off x="104924" y="1570030"/>
            <a:ext cx="11845773" cy="26592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571946"/>
            <a:ext cx="10499069" cy="49624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30EE47AD-4077-C4C3-3744-E7B1F253756F}"/>
              </a:ext>
            </a:extLst>
          </p:cNvPr>
          <p:cNvSpPr txBox="1"/>
          <p:nvPr/>
        </p:nvSpPr>
        <p:spPr>
          <a:xfrm>
            <a:off x="1388747" y="1751580"/>
            <a:ext cx="7326025" cy="4031873"/>
          </a:xfrm>
          <a:prstGeom prst="rect">
            <a:avLst/>
          </a:prstGeom>
          <a:noFill/>
        </p:spPr>
        <p:txBody>
          <a:bodyPr wrap="square">
            <a:spAutoFit/>
          </a:bodyPr>
          <a:lstStyle/>
          <a:p>
            <a:r>
              <a:rPr lang="en-GB" sz="2800" b="1" dirty="0"/>
              <a:t>Summary of methodologies</a:t>
            </a:r>
          </a:p>
          <a:p>
            <a:r>
              <a:rPr lang="en-GB" dirty="0"/>
              <a:t>- </a:t>
            </a:r>
            <a:r>
              <a:rPr lang="en-GB" sz="2000" dirty="0"/>
              <a:t>Data collection</a:t>
            </a:r>
          </a:p>
          <a:p>
            <a:r>
              <a:rPr lang="en-GB" sz="2000" dirty="0"/>
              <a:t>- Data wrangling</a:t>
            </a:r>
          </a:p>
          <a:p>
            <a:r>
              <a:rPr lang="en-GB" sz="2000" dirty="0"/>
              <a:t>- Exploratory Data Analysis with Data Visualization</a:t>
            </a:r>
          </a:p>
          <a:p>
            <a:r>
              <a:rPr lang="en-GB" sz="2000" dirty="0"/>
              <a:t>- Exploratory Data Analysis with SQL</a:t>
            </a:r>
          </a:p>
          <a:p>
            <a:r>
              <a:rPr lang="en-GB" sz="2000" dirty="0"/>
              <a:t>- Building an interactive map with Folium</a:t>
            </a:r>
          </a:p>
          <a:p>
            <a:r>
              <a:rPr lang="en-GB" sz="2000" dirty="0"/>
              <a:t>- Building a Dashboard with </a:t>
            </a:r>
            <a:r>
              <a:rPr lang="en-GB" sz="2000" dirty="0" err="1"/>
              <a:t>Plotly</a:t>
            </a:r>
            <a:r>
              <a:rPr lang="en-GB" sz="2000" dirty="0"/>
              <a:t> Dash</a:t>
            </a:r>
          </a:p>
          <a:p>
            <a:r>
              <a:rPr lang="en-GB" sz="2000" dirty="0"/>
              <a:t>- Predictive analysis (Classification)</a:t>
            </a:r>
          </a:p>
          <a:p>
            <a:r>
              <a:rPr lang="en-GB" sz="2800" b="1" dirty="0"/>
              <a:t>Summary of all results</a:t>
            </a:r>
          </a:p>
          <a:p>
            <a:r>
              <a:rPr lang="en-GB" dirty="0"/>
              <a:t>- </a:t>
            </a:r>
            <a:r>
              <a:rPr lang="en-GB" sz="2000" dirty="0"/>
              <a:t>Exploratory Data Analysis results</a:t>
            </a:r>
          </a:p>
          <a:p>
            <a:r>
              <a:rPr lang="en-GB" sz="2000" dirty="0"/>
              <a:t>- Interactive analytics demo in screenshots</a:t>
            </a:r>
          </a:p>
          <a:p>
            <a:r>
              <a:rPr lang="en-GB" sz="2000" dirty="0"/>
              <a:t>- Predictive analysis results</a:t>
            </a:r>
            <a:endParaRPr lang="en-IN"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9951"/>
            <a:ext cx="9745589" cy="1307012"/>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Listing the total number of successful and failure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CCC71CE-C4C7-27CB-CF11-E03F69B837E2}"/>
              </a:ext>
            </a:extLst>
          </p:cNvPr>
          <p:cNvPicPr>
            <a:picLocks noChangeAspect="1"/>
          </p:cNvPicPr>
          <p:nvPr/>
        </p:nvPicPr>
        <p:blipFill>
          <a:blip r:embed="rId3"/>
          <a:stretch>
            <a:fillRect/>
          </a:stretch>
        </p:blipFill>
        <p:spPr>
          <a:xfrm>
            <a:off x="313518" y="1561840"/>
            <a:ext cx="11564964" cy="30578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43986"/>
            <a:ext cx="9745589" cy="1163174"/>
          </a:xfrm>
          <a:prstGeom prst="rect">
            <a:avLst/>
          </a:prstGeom>
        </p:spPr>
        <p:txBody>
          <a:bodyPr>
            <a:normAutofit fontScale="92500"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Listing the names of the booster versions which have carried the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72BE99B-861D-2391-1181-99A6D5D4A100}"/>
              </a:ext>
            </a:extLst>
          </p:cNvPr>
          <p:cNvPicPr>
            <a:picLocks noChangeAspect="1"/>
          </p:cNvPicPr>
          <p:nvPr/>
        </p:nvPicPr>
        <p:blipFill>
          <a:blip r:embed="rId3"/>
          <a:stretch>
            <a:fillRect/>
          </a:stretch>
        </p:blipFill>
        <p:spPr>
          <a:xfrm>
            <a:off x="154112" y="1219249"/>
            <a:ext cx="11866652" cy="392810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9675"/>
            <a:ext cx="9745589" cy="1317287"/>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Listing the failed landing outcomes in drone ship, their booster versions and launch site names for the months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78A878E-6251-4328-8790-98410FBF7A58}"/>
              </a:ext>
            </a:extLst>
          </p:cNvPr>
          <p:cNvPicPr>
            <a:picLocks noChangeAspect="1"/>
          </p:cNvPicPr>
          <p:nvPr/>
        </p:nvPicPr>
        <p:blipFill>
          <a:blip r:embed="rId3"/>
          <a:stretch>
            <a:fillRect/>
          </a:stretch>
        </p:blipFill>
        <p:spPr>
          <a:xfrm>
            <a:off x="200346" y="1590164"/>
            <a:ext cx="11791308" cy="25095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5289"/>
            <a:ext cx="9745589" cy="1481673"/>
          </a:xfrm>
          <a:prstGeom prst="rect">
            <a:avLst/>
          </a:prstGeom>
        </p:spPr>
        <p:txBody>
          <a:bodyPr lIns="91440" tIns="45720" rIns="91440" bIns="45720" anchor="t"/>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Ranking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D8819DB-707E-7424-EA87-CFDA71689F6A}"/>
              </a:ext>
            </a:extLst>
          </p:cNvPr>
          <p:cNvPicPr>
            <a:picLocks noChangeAspect="1"/>
          </p:cNvPicPr>
          <p:nvPr/>
        </p:nvPicPr>
        <p:blipFill>
          <a:blip r:embed="rId3"/>
          <a:stretch>
            <a:fillRect/>
          </a:stretch>
        </p:blipFill>
        <p:spPr>
          <a:xfrm>
            <a:off x="0" y="1278082"/>
            <a:ext cx="12192000" cy="34172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39680" cy="4903948"/>
          </a:xfrm>
          <a:prstGeom prst="rect">
            <a:avLst/>
          </a:prstGeom>
        </p:spPr>
        <p:txBody>
          <a:bodyPr lIns="91440" tIns="45720" rIns="91440" bIns="45720" anchor="t">
            <a:normAutofit lnSpcReduction="10000"/>
          </a:bodyPr>
          <a:lstStyle/>
          <a:p>
            <a:pPr marL="0" indent="0">
              <a:buNone/>
            </a:pPr>
            <a:r>
              <a:rPr lang="en-GB" sz="2000" dirty="0">
                <a:latin typeface="Abadi" panose="020B0604020104020204" pitchFamily="34" charset="0"/>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marL="0" indent="0">
              <a:buNone/>
            </a:pPr>
            <a:r>
              <a:rPr lang="en-GB" sz="2000" dirty="0">
                <a:latin typeface="Abadi" panose="020B0604020104020204" pitchFamily="34" charset="0"/>
              </a:rPr>
              <a:t>• All launch sites are in very close proximity to the coast, while launching rockets towards the ocean it minimises the risk of having any debris dropping or exploding near people.</a:t>
            </a:r>
            <a:endParaRPr lang="en-US" sz="20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All launch sites’ location markers on a global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453003FF-C072-8A7A-AC98-0912F4EECCEB}"/>
              </a:ext>
            </a:extLst>
          </p:cNvPr>
          <p:cNvPicPr>
            <a:picLocks noChangeAspect="1"/>
          </p:cNvPicPr>
          <p:nvPr/>
        </p:nvPicPr>
        <p:blipFill>
          <a:blip r:embed="rId3"/>
          <a:stretch>
            <a:fillRect/>
          </a:stretch>
        </p:blipFill>
        <p:spPr>
          <a:xfrm>
            <a:off x="5907640" y="1527675"/>
            <a:ext cx="5209556" cy="44007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665019" cy="4351338"/>
          </a:xfrm>
          <a:prstGeom prst="rect">
            <a:avLst/>
          </a:prstGeom>
        </p:spPr>
        <p:txBody>
          <a:bodyPr lIns="91440" tIns="45720" rIns="91440" bIns="45720" anchor="t">
            <a:normAutofit/>
          </a:bodyPr>
          <a:lstStyle/>
          <a:p>
            <a:pPr>
              <a:spcBef>
                <a:spcPts val="1400"/>
              </a:spcBef>
            </a:pPr>
            <a:r>
              <a:rPr lang="en-GB" sz="2400" dirty="0">
                <a:solidFill>
                  <a:schemeClr val="accent3">
                    <a:lumMod val="25000"/>
                  </a:schemeClr>
                </a:solidFill>
                <a:latin typeface="Abadi" panose="020B0604020104020204" pitchFamily="34" charset="0"/>
              </a:rPr>
              <a:t>From the colour-</a:t>
            </a:r>
            <a:r>
              <a:rPr lang="en-GB" sz="2400" dirty="0" err="1">
                <a:solidFill>
                  <a:schemeClr val="accent3">
                    <a:lumMod val="25000"/>
                  </a:schemeClr>
                </a:solidFill>
                <a:latin typeface="Abadi" panose="020B0604020104020204" pitchFamily="34" charset="0"/>
              </a:rPr>
              <a:t>labeled</a:t>
            </a:r>
            <a:r>
              <a:rPr lang="en-GB" sz="2400" dirty="0">
                <a:solidFill>
                  <a:schemeClr val="accent3">
                    <a:lumMod val="25000"/>
                  </a:schemeClr>
                </a:solidFill>
                <a:latin typeface="Abadi" panose="020B0604020104020204" pitchFamily="34" charset="0"/>
              </a:rPr>
              <a:t> markers we should be able to easily identify which launch sites have relatively high success rates.</a:t>
            </a:r>
          </a:p>
          <a:p>
            <a:pPr marL="0" indent="0">
              <a:spcBef>
                <a:spcPts val="1400"/>
              </a:spcBef>
              <a:buNone/>
            </a:pPr>
            <a:r>
              <a:rPr lang="en-GB" sz="2400" dirty="0">
                <a:solidFill>
                  <a:schemeClr val="accent3">
                    <a:lumMod val="25000"/>
                  </a:schemeClr>
                </a:solidFill>
                <a:latin typeface="Abadi" panose="020B0604020104020204" pitchFamily="34" charset="0"/>
              </a:rPr>
              <a:t>- </a:t>
            </a:r>
            <a:r>
              <a:rPr lang="en-GB" sz="2400" dirty="0">
                <a:solidFill>
                  <a:srgbClr val="00B050"/>
                </a:solidFill>
                <a:latin typeface="Abadi" panose="020B0604020104020204" pitchFamily="34" charset="0"/>
              </a:rPr>
              <a:t>Green Marker </a:t>
            </a:r>
            <a:r>
              <a:rPr lang="en-GB" sz="2400" dirty="0">
                <a:solidFill>
                  <a:schemeClr val="accent3">
                    <a:lumMod val="25000"/>
                  </a:schemeClr>
                </a:solidFill>
                <a:latin typeface="Abadi" panose="020B0604020104020204" pitchFamily="34" charset="0"/>
              </a:rPr>
              <a:t>= Successful Launch</a:t>
            </a:r>
          </a:p>
          <a:p>
            <a:pPr marL="0" indent="0">
              <a:spcBef>
                <a:spcPts val="1400"/>
              </a:spcBef>
              <a:buNone/>
            </a:pPr>
            <a:r>
              <a:rPr lang="en-GB" sz="2400" dirty="0">
                <a:solidFill>
                  <a:schemeClr val="accent3">
                    <a:lumMod val="25000"/>
                  </a:schemeClr>
                </a:solidFill>
                <a:latin typeface="Abadi" panose="020B0604020104020204" pitchFamily="34" charset="0"/>
              </a:rPr>
              <a:t>- </a:t>
            </a:r>
            <a:r>
              <a:rPr lang="en-GB" sz="2400" dirty="0">
                <a:solidFill>
                  <a:srgbClr val="FF0000"/>
                </a:solidFill>
                <a:latin typeface="Abadi" panose="020B0604020104020204" pitchFamily="34" charset="0"/>
              </a:rPr>
              <a:t>Red Marker </a:t>
            </a:r>
            <a:r>
              <a:rPr lang="en-GB" sz="2400" dirty="0">
                <a:solidFill>
                  <a:schemeClr val="accent3">
                    <a:lumMod val="25000"/>
                  </a:schemeClr>
                </a:solidFill>
                <a:latin typeface="Abadi" panose="020B0604020104020204" pitchFamily="34" charset="0"/>
              </a:rPr>
              <a:t>= Failed Launch</a:t>
            </a:r>
          </a:p>
          <a:p>
            <a:pPr marL="0" indent="0">
              <a:spcBef>
                <a:spcPts val="1400"/>
              </a:spcBef>
              <a:buNone/>
            </a:pPr>
            <a:r>
              <a:rPr lang="en-GB" sz="2400" dirty="0">
                <a:solidFill>
                  <a:schemeClr val="accent3">
                    <a:lumMod val="25000"/>
                  </a:schemeClr>
                </a:solidFill>
                <a:latin typeface="Abadi" panose="020B0604020104020204" pitchFamily="34" charset="0"/>
              </a:rPr>
              <a:t>• Launch Site KSC LC-39A has a</a:t>
            </a:r>
          </a:p>
          <a:p>
            <a:pPr marL="0" indent="0">
              <a:spcBef>
                <a:spcPts val="1400"/>
              </a:spcBef>
              <a:buNone/>
            </a:pPr>
            <a:r>
              <a:rPr lang="en-GB" sz="2400" dirty="0">
                <a:solidFill>
                  <a:schemeClr val="accent3">
                    <a:lumMod val="25000"/>
                  </a:schemeClr>
                </a:solidFill>
                <a:latin typeface="Abadi" panose="020B0604020104020204" pitchFamily="34" charset="0"/>
              </a:rPr>
              <a:t>very high Success Rate.</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Colour-</a:t>
            </a:r>
            <a:r>
              <a:rPr lang="en-GB" dirty="0" err="1">
                <a:solidFill>
                  <a:srgbClr val="0B49CB"/>
                </a:solidFill>
                <a:latin typeface="Abadi"/>
              </a:rPr>
              <a:t>labeled</a:t>
            </a:r>
            <a:r>
              <a:rPr lang="en-GB" dirty="0">
                <a:solidFill>
                  <a:srgbClr val="0B49CB"/>
                </a:solidFill>
                <a:latin typeface="Abadi"/>
              </a:rPr>
              <a:t> launch records on the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BEB39FC-EB0E-293C-9D90-99A8B7424CB6}"/>
              </a:ext>
            </a:extLst>
          </p:cNvPr>
          <p:cNvPicPr>
            <a:picLocks noChangeAspect="1"/>
          </p:cNvPicPr>
          <p:nvPr/>
        </p:nvPicPr>
        <p:blipFill>
          <a:blip r:embed="rId3"/>
          <a:stretch>
            <a:fillRect/>
          </a:stretch>
        </p:blipFill>
        <p:spPr>
          <a:xfrm>
            <a:off x="5722706" y="1498608"/>
            <a:ext cx="4592812" cy="452696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6577" y="1616964"/>
            <a:ext cx="4942422" cy="4314825"/>
          </a:xfrm>
          <a:prstGeom prst="rect">
            <a:avLst/>
          </a:prstGeom>
        </p:spPr>
        <p:txBody>
          <a:bodyPr lIns="91440" tIns="45720" rIns="91440" bIns="45720" anchor="t">
            <a:normAutofit fontScale="92500"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From the visual analysis of the launch site KSC LC-39A we can clearly see that it is: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relative close to railway (15.23 km)</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relative close to highway (20.28 km)</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relative close to coastline (14.99 km)</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Also the launch site KSC LC-39A is relative close to its closest city Titusville (16.32 km).</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Failed rocket with its high speed can cover distances like 15-20 km in few seconds. It could be potentially dangerous to populated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281799"/>
            <a:ext cx="10687961" cy="92027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GB" dirty="0">
                <a:solidFill>
                  <a:srgbClr val="0B49CB"/>
                </a:solidFill>
                <a:latin typeface="Abadi"/>
              </a:rPr>
              <a:t>Distance from the launch site KSC LC-39A to its proximities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B4FDF7E-BAB8-5BF2-91C7-83D8648F978A}"/>
              </a:ext>
            </a:extLst>
          </p:cNvPr>
          <p:cNvPicPr>
            <a:picLocks noChangeAspect="1"/>
          </p:cNvPicPr>
          <p:nvPr/>
        </p:nvPicPr>
        <p:blipFill>
          <a:blip r:embed="rId3"/>
          <a:stretch>
            <a:fillRect/>
          </a:stretch>
        </p:blipFill>
        <p:spPr>
          <a:xfrm>
            <a:off x="5435029" y="1616964"/>
            <a:ext cx="6298922" cy="40793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13789"/>
            <a:ext cx="9745589" cy="1163174"/>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 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success count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CC67D9F-20D6-9654-0152-AA9C5D091B3F}"/>
              </a:ext>
            </a:extLst>
          </p:cNvPr>
          <p:cNvPicPr>
            <a:picLocks noChangeAspect="1"/>
          </p:cNvPicPr>
          <p:nvPr/>
        </p:nvPicPr>
        <p:blipFill>
          <a:blip r:embed="rId3"/>
          <a:stretch>
            <a:fillRect/>
          </a:stretch>
        </p:blipFill>
        <p:spPr>
          <a:xfrm>
            <a:off x="473819" y="1571025"/>
            <a:ext cx="11244361" cy="31925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1946"/>
            <a:ext cx="9644234" cy="47474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GB" sz="2000" dirty="0">
                <a:latin typeface="+mn-lt"/>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lang="en-US" dirty="0">
              <a:solidFill>
                <a:schemeClr val="accent3">
                  <a:lumMod val="25000"/>
                </a:schemeClr>
              </a:solidFill>
              <a:latin typeface="+mn-lt"/>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GB" sz="2000" dirty="0"/>
              <a:t>- How do variables such as payload mass, launch site, number of flights, and orbits affect the success of the first stage landing?</a:t>
            </a:r>
          </a:p>
          <a:p>
            <a:pPr marL="0" indent="0">
              <a:spcBef>
                <a:spcPts val="1400"/>
              </a:spcBef>
              <a:buNone/>
            </a:pPr>
            <a:r>
              <a:rPr lang="en-GB" sz="2000" dirty="0"/>
              <a:t> - Does the rate of successful landings increase over the years?</a:t>
            </a:r>
          </a:p>
          <a:p>
            <a:pPr marL="0" indent="0">
              <a:spcBef>
                <a:spcPts val="1400"/>
              </a:spcBef>
              <a:buNone/>
            </a:pPr>
            <a:r>
              <a:rPr lang="en-GB" sz="2000" dirty="0"/>
              <a:t> - What is the best algorithm that can be used for binary classification in this case?</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87757"/>
            <a:ext cx="10551583" cy="1389206"/>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KSC LC-39A has the highest launch success rate (76.9%) with 10 successful and 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97D0974-FBDE-B3A1-CDAF-3BBF7505989D}"/>
              </a:ext>
            </a:extLst>
          </p:cNvPr>
          <p:cNvPicPr>
            <a:picLocks noChangeAspect="1"/>
          </p:cNvPicPr>
          <p:nvPr/>
        </p:nvPicPr>
        <p:blipFill>
          <a:blip r:embed="rId3"/>
          <a:stretch>
            <a:fillRect/>
          </a:stretch>
        </p:blipFill>
        <p:spPr>
          <a:xfrm>
            <a:off x="500401" y="1618086"/>
            <a:ext cx="11191197" cy="316195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49491"/>
            <a:ext cx="2702655" cy="2088829"/>
          </a:xfrm>
          <a:prstGeom prst="rect">
            <a:avLst/>
          </a:prstGeom>
        </p:spPr>
        <p:txBody>
          <a:bodyPr lIns="91440" tIns="45720" rIns="91440" bIns="45720" anchor="t">
            <a:normAutofit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charts show that payloads between 2000and 5500 kg have the highest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Payload Mass vs. Launch Outcome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3DC41C8-6514-7DBB-ED53-CEDE9ED1BC04}"/>
              </a:ext>
            </a:extLst>
          </p:cNvPr>
          <p:cNvPicPr>
            <a:picLocks noChangeAspect="1"/>
          </p:cNvPicPr>
          <p:nvPr/>
        </p:nvPicPr>
        <p:blipFill>
          <a:blip r:embed="rId3"/>
          <a:stretch>
            <a:fillRect/>
          </a:stretch>
        </p:blipFill>
        <p:spPr>
          <a:xfrm>
            <a:off x="4455838" y="1362576"/>
            <a:ext cx="7325747" cy="2591162"/>
          </a:xfrm>
          <a:prstGeom prst="rect">
            <a:avLst/>
          </a:prstGeom>
        </p:spPr>
      </p:pic>
      <p:pic>
        <p:nvPicPr>
          <p:cNvPr id="7" name="Picture 6">
            <a:extLst>
              <a:ext uri="{FF2B5EF4-FFF2-40B4-BE49-F238E27FC236}">
                <a16:creationId xmlns:a16="http://schemas.microsoft.com/office/drawing/2014/main" id="{450ED8E5-6B48-5947-C692-7A8D73A61B6A}"/>
              </a:ext>
            </a:extLst>
          </p:cNvPr>
          <p:cNvPicPr>
            <a:picLocks noChangeAspect="1"/>
          </p:cNvPicPr>
          <p:nvPr/>
        </p:nvPicPr>
        <p:blipFill>
          <a:blip r:embed="rId4"/>
          <a:stretch>
            <a:fillRect/>
          </a:stretch>
        </p:blipFill>
        <p:spPr>
          <a:xfrm>
            <a:off x="4455838" y="3953738"/>
            <a:ext cx="7354326" cy="25911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714772" y="5953655"/>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3705" y="1680476"/>
            <a:ext cx="4695841" cy="4638874"/>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Based on the scores of the Test Set, we can not confirm which method performs best.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Same Test Set scores may be due to the small test sample size (18 samples). Therefore, we tested all methods based on the whole Dataset.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scores of the whole Dataset confirm that the best model is the Decision Tree Model. This model has not only higher scores, but also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Box 6">
            <a:extLst>
              <a:ext uri="{FF2B5EF4-FFF2-40B4-BE49-F238E27FC236}">
                <a16:creationId xmlns:a16="http://schemas.microsoft.com/office/drawing/2014/main" id="{AA3FB21A-B145-5CD9-A675-0AB5FDDA6E34}"/>
              </a:ext>
            </a:extLst>
          </p:cNvPr>
          <p:cNvSpPr txBox="1"/>
          <p:nvPr/>
        </p:nvSpPr>
        <p:spPr>
          <a:xfrm>
            <a:off x="6962456" y="1680476"/>
            <a:ext cx="6097712" cy="369332"/>
          </a:xfrm>
          <a:prstGeom prst="rect">
            <a:avLst/>
          </a:prstGeom>
          <a:noFill/>
        </p:spPr>
        <p:txBody>
          <a:bodyPr wrap="square">
            <a:spAutoFit/>
          </a:bodyPr>
          <a:lstStyle/>
          <a:p>
            <a:r>
              <a:rPr lang="en-GB" dirty="0">
                <a:latin typeface="Abadi" panose="020B0604020104020204" pitchFamily="34" charset="0"/>
              </a:rPr>
              <a:t>Scores and Accuracy of the Test Set</a:t>
            </a:r>
            <a:endParaRPr lang="en-IN" dirty="0">
              <a:latin typeface="Abadi" panose="020B0604020104020204" pitchFamily="34" charset="0"/>
            </a:endParaRPr>
          </a:p>
        </p:txBody>
      </p:sp>
      <p:pic>
        <p:nvPicPr>
          <p:cNvPr id="10" name="Picture 9">
            <a:extLst>
              <a:ext uri="{FF2B5EF4-FFF2-40B4-BE49-F238E27FC236}">
                <a16:creationId xmlns:a16="http://schemas.microsoft.com/office/drawing/2014/main" id="{C1CEF8A7-BE97-C03A-FF3E-A08DC0E130DD}"/>
              </a:ext>
            </a:extLst>
          </p:cNvPr>
          <p:cNvPicPr>
            <a:picLocks noChangeAspect="1"/>
          </p:cNvPicPr>
          <p:nvPr/>
        </p:nvPicPr>
        <p:blipFill>
          <a:blip r:embed="rId3"/>
          <a:stretch>
            <a:fillRect/>
          </a:stretch>
        </p:blipFill>
        <p:spPr>
          <a:xfrm>
            <a:off x="5899741" y="2108466"/>
            <a:ext cx="5630061" cy="1819529"/>
          </a:xfrm>
          <a:prstGeom prst="rect">
            <a:avLst/>
          </a:prstGeom>
        </p:spPr>
      </p:pic>
      <p:sp>
        <p:nvSpPr>
          <p:cNvPr id="14" name="TextBox 13">
            <a:extLst>
              <a:ext uri="{FF2B5EF4-FFF2-40B4-BE49-F238E27FC236}">
                <a16:creationId xmlns:a16="http://schemas.microsoft.com/office/drawing/2014/main" id="{21E75D1D-D128-4443-13F4-F553909A7497}"/>
              </a:ext>
            </a:extLst>
          </p:cNvPr>
          <p:cNvSpPr txBox="1"/>
          <p:nvPr/>
        </p:nvSpPr>
        <p:spPr>
          <a:xfrm>
            <a:off x="6746699" y="4232961"/>
            <a:ext cx="6529226" cy="369332"/>
          </a:xfrm>
          <a:prstGeom prst="rect">
            <a:avLst/>
          </a:prstGeom>
          <a:noFill/>
        </p:spPr>
        <p:txBody>
          <a:bodyPr wrap="square">
            <a:spAutoFit/>
          </a:bodyPr>
          <a:lstStyle/>
          <a:p>
            <a:r>
              <a:rPr lang="en-GB" dirty="0">
                <a:latin typeface="Abadi" panose="020B0604020104020204" pitchFamily="34" charset="0"/>
              </a:rPr>
              <a:t>Scores and Accuracy of the Entire Data Set</a:t>
            </a:r>
            <a:endParaRPr lang="en-IN" dirty="0">
              <a:latin typeface="Abadi" panose="020B0604020104020204" pitchFamily="34" charset="0"/>
            </a:endParaRPr>
          </a:p>
        </p:txBody>
      </p:sp>
      <p:pic>
        <p:nvPicPr>
          <p:cNvPr id="16" name="Picture 15">
            <a:extLst>
              <a:ext uri="{FF2B5EF4-FFF2-40B4-BE49-F238E27FC236}">
                <a16:creationId xmlns:a16="http://schemas.microsoft.com/office/drawing/2014/main" id="{6F2F65C7-253E-5B6B-0D2C-8D57023D3D01}"/>
              </a:ext>
            </a:extLst>
          </p:cNvPr>
          <p:cNvPicPr>
            <a:picLocks noChangeAspect="1"/>
          </p:cNvPicPr>
          <p:nvPr/>
        </p:nvPicPr>
        <p:blipFill>
          <a:blip r:embed="rId4"/>
          <a:stretch>
            <a:fillRect/>
          </a:stretch>
        </p:blipFill>
        <p:spPr>
          <a:xfrm>
            <a:off x="5899741" y="4763423"/>
            <a:ext cx="5601482" cy="18290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1279"/>
            <a:ext cx="3925279" cy="2699535"/>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Examining the confusion matrix, we see that logistic regression can distinguish between the different classes. We see that 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E0B21D6-5C49-F80B-A5FF-078675D33D55}"/>
              </a:ext>
            </a:extLst>
          </p:cNvPr>
          <p:cNvPicPr>
            <a:picLocks noChangeAspect="1"/>
          </p:cNvPicPr>
          <p:nvPr/>
        </p:nvPicPr>
        <p:blipFill>
          <a:blip r:embed="rId3"/>
          <a:stretch>
            <a:fillRect/>
          </a:stretch>
        </p:blipFill>
        <p:spPr>
          <a:xfrm>
            <a:off x="1162067" y="4130814"/>
            <a:ext cx="2819794" cy="2429214"/>
          </a:xfrm>
          <a:prstGeom prst="rect">
            <a:avLst/>
          </a:prstGeom>
        </p:spPr>
      </p:pic>
      <p:pic>
        <p:nvPicPr>
          <p:cNvPr id="7" name="Picture 6">
            <a:extLst>
              <a:ext uri="{FF2B5EF4-FFF2-40B4-BE49-F238E27FC236}">
                <a16:creationId xmlns:a16="http://schemas.microsoft.com/office/drawing/2014/main" id="{E50DD3F9-1A37-B852-68D2-3F5E9BEE2178}"/>
              </a:ext>
            </a:extLst>
          </p:cNvPr>
          <p:cNvPicPr>
            <a:picLocks noChangeAspect="1"/>
          </p:cNvPicPr>
          <p:nvPr/>
        </p:nvPicPr>
        <p:blipFill>
          <a:blip r:embed="rId4"/>
          <a:stretch>
            <a:fillRect/>
          </a:stretch>
        </p:blipFill>
        <p:spPr>
          <a:xfrm>
            <a:off x="5373385" y="1778882"/>
            <a:ext cx="4978951" cy="41046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319211"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Decision Tree Model is the best algorithm for this dataset.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Launches with a low payload mass show better results than launches with a larger payload mass.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Most of launch sites are in proximity to the Equator line and all the sites are in very close proximity to the coast.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success rate of launches increases over the years.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KSC LC-39A has the highest success rate of the launches from all the sites.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Orbits ES-L1, GEO, HEO and SSO have 100%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506662"/>
            <a:ext cx="10515600" cy="3421527"/>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Special Thanks to:</a:t>
            </a:r>
          </a:p>
          <a:p>
            <a:pPr marL="0" indent="0" algn="ctr">
              <a:lnSpc>
                <a:spcPct val="100000"/>
              </a:lnSpc>
              <a:spcBef>
                <a:spcPts val="1400"/>
              </a:spcBef>
              <a:buNone/>
            </a:pPr>
            <a:r>
              <a:rPr lang="en-GB" sz="2200" dirty="0">
                <a:solidFill>
                  <a:schemeClr val="accent3">
                    <a:lumMod val="25000"/>
                  </a:schemeClr>
                </a:solidFill>
                <a:latin typeface="Abadi" panose="020B0604020104020204" pitchFamily="34" charset="0"/>
              </a:rPr>
              <a:t>Instructors</a:t>
            </a:r>
          </a:p>
          <a:p>
            <a:pPr marL="0" indent="0" algn="ctr">
              <a:lnSpc>
                <a:spcPct val="100000"/>
              </a:lnSpc>
              <a:spcBef>
                <a:spcPts val="1400"/>
              </a:spcBef>
              <a:buNone/>
            </a:pPr>
            <a:r>
              <a:rPr lang="en-GB" sz="2200" dirty="0">
                <a:solidFill>
                  <a:schemeClr val="accent3">
                    <a:lumMod val="25000"/>
                  </a:schemeClr>
                </a:solidFill>
                <a:latin typeface="Abadi" panose="020B0604020104020204" pitchFamily="34" charset="0"/>
              </a:rPr>
              <a:t>Coursera</a:t>
            </a:r>
          </a:p>
          <a:p>
            <a:pPr marL="0" indent="0" algn="ctr">
              <a:lnSpc>
                <a:spcPct val="100000"/>
              </a:lnSpc>
              <a:spcBef>
                <a:spcPts val="1400"/>
              </a:spcBef>
              <a:buNone/>
            </a:pPr>
            <a:r>
              <a:rPr lang="en-GB" sz="2200" dirty="0">
                <a:solidFill>
                  <a:schemeClr val="accent3">
                    <a:lumMod val="25000"/>
                  </a:schemeClr>
                </a:solidFill>
                <a:latin typeface="Abadi" panose="020B0604020104020204" pitchFamily="34" charset="0"/>
              </a:rPr>
              <a:t>IBM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5138490"/>
          </a:xfrm>
          <a:prstGeom prst="rect">
            <a:avLst/>
          </a:prstGeom>
        </p:spPr>
        <p:txBody>
          <a:bodyPr lIns="91440" tIns="45720" rIns="91440" bIns="45720" numCol="2"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panose="020B0604020104020204" pitchFamily="34" charset="0"/>
              </a:rPr>
              <a:t>Executive Summary</a:t>
            </a:r>
          </a:p>
          <a:p>
            <a:pPr>
              <a:lnSpc>
                <a:spcPct val="120000"/>
              </a:lnSpc>
              <a:spcBef>
                <a:spcPts val="1400"/>
              </a:spcBef>
            </a:pPr>
            <a:r>
              <a:rPr lang="en-US" sz="8000" dirty="0">
                <a:solidFill>
                  <a:schemeClr val="accent3">
                    <a:lumMod val="25000"/>
                  </a:schemeClr>
                </a:solidFill>
                <a:latin typeface="Abadi" panose="020B0604020104020204" pitchFamily="34" charset="0"/>
              </a:rPr>
              <a:t>Data collection methodology:</a:t>
            </a:r>
          </a:p>
          <a:p>
            <a:pPr lvl="1">
              <a:lnSpc>
                <a:spcPct val="120000"/>
              </a:lnSpc>
              <a:spcBef>
                <a:spcPts val="1400"/>
              </a:spcBef>
            </a:pPr>
            <a:r>
              <a:rPr lang="en-IN" sz="6600" dirty="0">
                <a:latin typeface="Abadi" panose="020B0604020104020204" pitchFamily="34" charset="0"/>
              </a:rPr>
              <a:t>Using SpaceX Rest API</a:t>
            </a:r>
            <a:endParaRPr lang="en-US" sz="7600" dirty="0">
              <a:solidFill>
                <a:schemeClr val="bg2">
                  <a:lumMod val="50000"/>
                </a:schemeClr>
              </a:solidFill>
              <a:latin typeface="Abadi" panose="020B0604020104020204" pitchFamily="34" charset="0"/>
            </a:endParaRPr>
          </a:p>
          <a:p>
            <a:pPr lvl="1">
              <a:lnSpc>
                <a:spcPct val="120000"/>
              </a:lnSpc>
              <a:spcBef>
                <a:spcPts val="1400"/>
              </a:spcBef>
            </a:pPr>
            <a:r>
              <a:rPr lang="en-GB" sz="6600" dirty="0">
                <a:latin typeface="Abadi" panose="020B0604020104020204" pitchFamily="34" charset="0"/>
              </a:rPr>
              <a:t>Using Web Scrapping from Wikipedia</a:t>
            </a:r>
            <a:endParaRPr lang="en-US" sz="7600" dirty="0">
              <a:solidFill>
                <a:schemeClr val="bg2">
                  <a:lumMod val="50000"/>
                </a:schemeClr>
              </a:solidFill>
              <a:latin typeface="Abadi" panose="020B0604020104020204" pitchFamily="34" charset="0"/>
            </a:endParaRPr>
          </a:p>
          <a:p>
            <a:pPr>
              <a:lnSpc>
                <a:spcPct val="120000"/>
              </a:lnSpc>
              <a:spcBef>
                <a:spcPts val="1400"/>
              </a:spcBef>
            </a:pPr>
            <a:r>
              <a:rPr lang="en-US" sz="8000" dirty="0">
                <a:solidFill>
                  <a:schemeClr val="accent3">
                    <a:lumMod val="25000"/>
                  </a:schemeClr>
                </a:solidFill>
                <a:latin typeface="Abadi" panose="020B0604020104020204" pitchFamily="34" charset="0"/>
              </a:rPr>
              <a:t>Perform data wrangling</a:t>
            </a:r>
          </a:p>
          <a:p>
            <a:pPr lvl="1">
              <a:lnSpc>
                <a:spcPct val="120000"/>
              </a:lnSpc>
              <a:spcBef>
                <a:spcPts val="1400"/>
              </a:spcBef>
            </a:pPr>
            <a:r>
              <a:rPr lang="en-GB" sz="6600" dirty="0">
                <a:latin typeface="Abadi" panose="020B0604020104020204" pitchFamily="34" charset="0"/>
              </a:rPr>
              <a:t>Filtering the data </a:t>
            </a:r>
          </a:p>
          <a:p>
            <a:pPr lvl="1">
              <a:lnSpc>
                <a:spcPct val="120000"/>
              </a:lnSpc>
              <a:spcBef>
                <a:spcPts val="1400"/>
              </a:spcBef>
            </a:pPr>
            <a:r>
              <a:rPr lang="en-GB" sz="6600" dirty="0">
                <a:latin typeface="Abadi" panose="020B0604020104020204" pitchFamily="34" charset="0"/>
              </a:rPr>
              <a:t> Dealing with missing values </a:t>
            </a:r>
          </a:p>
          <a:p>
            <a:pPr lvl="1">
              <a:lnSpc>
                <a:spcPct val="120000"/>
              </a:lnSpc>
              <a:spcBef>
                <a:spcPts val="1400"/>
              </a:spcBef>
            </a:pPr>
            <a:r>
              <a:rPr lang="en-GB" sz="6600" dirty="0">
                <a:latin typeface="Abadi" panose="020B0604020104020204" pitchFamily="34" charset="0"/>
              </a:rPr>
              <a:t>Using One Hot Encoding to prepare the data to a binary classification</a:t>
            </a:r>
            <a:endParaRPr lang="en-US" sz="7600" dirty="0">
              <a:solidFill>
                <a:schemeClr val="bg2">
                  <a:lumMod val="50000"/>
                </a:schemeClr>
              </a:solidFill>
              <a:latin typeface="Abadi" panose="020B0604020104020204" pitchFamily="34" charset="0"/>
            </a:endParaRPr>
          </a:p>
          <a:p>
            <a:pPr>
              <a:lnSpc>
                <a:spcPct val="120000"/>
              </a:lnSpc>
              <a:spcBef>
                <a:spcPts val="1400"/>
              </a:spcBef>
            </a:pPr>
            <a:r>
              <a:rPr lang="en-US" sz="8000" dirty="0">
                <a:solidFill>
                  <a:schemeClr val="accent3">
                    <a:lumMod val="25000"/>
                  </a:schemeClr>
                </a:solidFill>
                <a:latin typeface="Abadi" panose="020B0604020104020204" pitchFamily="34" charset="0"/>
              </a:rPr>
              <a:t>Perform exploratory data analysis (EDA) using visualization and SQL</a:t>
            </a:r>
          </a:p>
          <a:p>
            <a:pPr marL="0" indent="0">
              <a:lnSpc>
                <a:spcPct val="120000"/>
              </a:lnSpc>
              <a:spcBef>
                <a:spcPts val="1400"/>
              </a:spcBef>
              <a:buNone/>
            </a:pPr>
            <a:endParaRPr lang="en-US" sz="8000" dirty="0">
              <a:solidFill>
                <a:schemeClr val="accent3">
                  <a:lumMod val="25000"/>
                </a:schemeClr>
              </a:solidFill>
              <a:latin typeface="Abadi" panose="020B0604020104020204" pitchFamily="34" charset="0"/>
            </a:endParaRPr>
          </a:p>
          <a:p>
            <a:pPr>
              <a:lnSpc>
                <a:spcPct val="120000"/>
              </a:lnSpc>
              <a:spcBef>
                <a:spcPts val="1400"/>
              </a:spcBef>
            </a:pPr>
            <a:r>
              <a:rPr lang="en-US" sz="8000" dirty="0">
                <a:solidFill>
                  <a:schemeClr val="accent3">
                    <a:lumMod val="25000"/>
                  </a:schemeClr>
                </a:solidFill>
                <a:latin typeface="Abadi" panose="020B0604020104020204" pitchFamily="34" charset="0"/>
              </a:rPr>
              <a:t>Perform interactive visual analytics using Folium and </a:t>
            </a:r>
            <a:r>
              <a:rPr lang="en-US" sz="8000" dirty="0" err="1">
                <a:solidFill>
                  <a:schemeClr val="accent3">
                    <a:lumMod val="25000"/>
                  </a:schemeClr>
                </a:solidFill>
                <a:latin typeface="Abadi" panose="020B0604020104020204" pitchFamily="34" charset="0"/>
              </a:rPr>
              <a:t>Plotly</a:t>
            </a:r>
            <a:r>
              <a:rPr lang="en-US" sz="8000" dirty="0">
                <a:solidFill>
                  <a:schemeClr val="accent3">
                    <a:lumMod val="25000"/>
                  </a:schemeClr>
                </a:solidFill>
                <a:latin typeface="Abadi" panose="020B0604020104020204" pitchFamily="34" charset="0"/>
              </a:rPr>
              <a:t> Dash</a:t>
            </a:r>
          </a:p>
          <a:p>
            <a:pPr>
              <a:lnSpc>
                <a:spcPct val="120000"/>
              </a:lnSpc>
              <a:spcBef>
                <a:spcPts val="1400"/>
              </a:spcBef>
            </a:pPr>
            <a:r>
              <a:rPr lang="en-US" sz="80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pPr>
            <a:r>
              <a:rPr lang="en-GB" sz="6600" dirty="0">
                <a:latin typeface="Abadi" panose="020B0604020104020204" pitchFamily="34" charset="0"/>
              </a:rPr>
              <a:t>Building, tuning and evaluation of classification models to ensure the best results</a:t>
            </a:r>
            <a:endParaRPr lang="en-US" sz="7600" dirty="0">
              <a:solidFill>
                <a:schemeClr val="bg2">
                  <a:lumMod val="50000"/>
                </a:schemeClr>
              </a:solidFill>
              <a:latin typeface="Abadi" panose="020B0604020104020204" pitchFamily="34" charset="0"/>
            </a:endParaRPr>
          </a:p>
          <a:p>
            <a:pPr>
              <a:lnSpc>
                <a:spcPct val="120000"/>
              </a:lnSpc>
              <a:spcBef>
                <a:spcPts val="1400"/>
              </a:spcBef>
            </a:pPr>
            <a:endParaRPr lang="en-US" sz="8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GB" sz="2000" dirty="0"/>
              <a:t>Data collection process involved a combination of API requests from SpaceX REST</a:t>
            </a:r>
          </a:p>
          <a:p>
            <a:pPr marL="0" indent="0">
              <a:buNone/>
            </a:pPr>
            <a:r>
              <a:rPr lang="en-GB" sz="2000" dirty="0"/>
              <a:t>API and Web Scraping data from a table in SpaceX’s Wikipedia entry.</a:t>
            </a:r>
          </a:p>
          <a:p>
            <a:pPr marL="0" indent="0">
              <a:buNone/>
            </a:pPr>
            <a:r>
              <a:rPr lang="en-GB" sz="2000" dirty="0"/>
              <a:t>We had to use both of these data collection methods in order to get complete</a:t>
            </a:r>
          </a:p>
          <a:p>
            <a:pPr marL="0" indent="0">
              <a:buNone/>
            </a:pPr>
            <a:r>
              <a:rPr lang="en-GB" sz="2000" dirty="0"/>
              <a:t>information about the launches for a more detailed analysis.</a:t>
            </a:r>
          </a:p>
          <a:p>
            <a:pPr marL="0" indent="0">
              <a:buNone/>
            </a:pPr>
            <a:r>
              <a:rPr lang="en-GB" sz="2000" b="1" dirty="0"/>
              <a:t>Data Columns are obtained by using SpaceX REST API:</a:t>
            </a:r>
          </a:p>
          <a:p>
            <a:pPr marL="0" indent="0" algn="ctr">
              <a:buNone/>
            </a:pPr>
            <a:r>
              <a:rPr lang="en-GB" sz="2000" dirty="0" err="1"/>
              <a:t>FlightNumber</a:t>
            </a:r>
            <a:r>
              <a:rPr lang="en-GB" sz="2000" dirty="0"/>
              <a:t>, Date, </a:t>
            </a:r>
            <a:r>
              <a:rPr lang="en-GB" sz="2000" dirty="0" err="1"/>
              <a:t>BoosterVersion</a:t>
            </a:r>
            <a:r>
              <a:rPr lang="en-GB" sz="2000" dirty="0"/>
              <a:t>, </a:t>
            </a:r>
            <a:r>
              <a:rPr lang="en-GB" sz="2000" dirty="0" err="1"/>
              <a:t>PayloadMass</a:t>
            </a:r>
            <a:r>
              <a:rPr lang="en-GB" sz="2000" dirty="0"/>
              <a:t>, Orbit, </a:t>
            </a:r>
            <a:r>
              <a:rPr lang="en-GB" sz="2000" dirty="0" err="1"/>
              <a:t>LaunchSite</a:t>
            </a:r>
            <a:r>
              <a:rPr lang="en-GB" sz="2000" dirty="0"/>
              <a:t>,</a:t>
            </a:r>
          </a:p>
          <a:p>
            <a:pPr marL="0" indent="0" algn="ctr">
              <a:buNone/>
            </a:pPr>
            <a:r>
              <a:rPr lang="en-GB" sz="2000" dirty="0"/>
              <a:t>Outcome, Flights, </a:t>
            </a:r>
            <a:r>
              <a:rPr lang="en-GB" sz="2000" dirty="0" err="1"/>
              <a:t>GridFins</a:t>
            </a:r>
            <a:r>
              <a:rPr lang="en-GB" sz="2000" dirty="0"/>
              <a:t>, Reused, Legs, </a:t>
            </a:r>
            <a:r>
              <a:rPr lang="en-GB" sz="2000" dirty="0" err="1"/>
              <a:t>LandingPad</a:t>
            </a:r>
            <a:r>
              <a:rPr lang="en-GB" sz="2000" dirty="0"/>
              <a:t>, Block, </a:t>
            </a:r>
            <a:r>
              <a:rPr lang="en-GB" sz="2000" dirty="0" err="1"/>
              <a:t>ReusedCount</a:t>
            </a:r>
            <a:r>
              <a:rPr lang="en-GB" sz="2000" dirty="0"/>
              <a:t>,</a:t>
            </a:r>
          </a:p>
          <a:p>
            <a:pPr marL="0" indent="0" algn="ctr">
              <a:buNone/>
            </a:pPr>
            <a:r>
              <a:rPr lang="en-GB" sz="2000" dirty="0"/>
              <a:t>Serial, Longitude, Latitude</a:t>
            </a:r>
          </a:p>
          <a:p>
            <a:pPr marL="0" indent="0">
              <a:buNone/>
            </a:pPr>
            <a:r>
              <a:rPr lang="en-GB" sz="2000" b="1" dirty="0"/>
              <a:t>Data Columns are obtained by using Wikipedia Web Scraping:</a:t>
            </a:r>
          </a:p>
          <a:p>
            <a:pPr marL="0" indent="0" algn="ctr">
              <a:buNone/>
            </a:pPr>
            <a:r>
              <a:rPr lang="en-GB" sz="2000" dirty="0"/>
              <a:t>Flight No., Launch site, Payload, </a:t>
            </a:r>
            <a:r>
              <a:rPr lang="en-GB" sz="2000" dirty="0" err="1"/>
              <a:t>PayloadMass</a:t>
            </a:r>
            <a:r>
              <a:rPr lang="en-GB" sz="2000" dirty="0"/>
              <a:t>, Orbit, Customer, Launch</a:t>
            </a:r>
          </a:p>
          <a:p>
            <a:pPr marL="0" indent="0" algn="ctr">
              <a:buNone/>
            </a:pPr>
            <a:r>
              <a:rPr lang="en-GB" sz="2000" dirty="0"/>
              <a:t>outcome, Version Booster, Booster landing, Date, Time</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D722E3F-90FC-4D58-ECC9-D55D9D26A9EB}"/>
              </a:ext>
            </a:extLst>
          </p:cNvPr>
          <p:cNvPicPr>
            <a:picLocks noChangeAspect="1"/>
          </p:cNvPicPr>
          <p:nvPr/>
        </p:nvPicPr>
        <p:blipFill>
          <a:blip r:embed="rId3"/>
          <a:stretch>
            <a:fillRect/>
          </a:stretch>
        </p:blipFill>
        <p:spPr>
          <a:xfrm>
            <a:off x="882170" y="1519191"/>
            <a:ext cx="10291281" cy="4506382"/>
          </a:xfrm>
          <a:prstGeom prst="rect">
            <a:avLst/>
          </a:prstGeom>
        </p:spPr>
      </p:pic>
      <p:sp>
        <p:nvSpPr>
          <p:cNvPr id="8" name="TextBox 7">
            <a:extLst>
              <a:ext uri="{FF2B5EF4-FFF2-40B4-BE49-F238E27FC236}">
                <a16:creationId xmlns:a16="http://schemas.microsoft.com/office/drawing/2014/main" id="{44520E85-EF8D-9565-F453-9EDEA2D7689D}"/>
              </a:ext>
            </a:extLst>
          </p:cNvPr>
          <p:cNvSpPr txBox="1"/>
          <p:nvPr/>
        </p:nvSpPr>
        <p:spPr>
          <a:xfrm>
            <a:off x="3945276" y="6196378"/>
            <a:ext cx="3996648" cy="461665"/>
          </a:xfrm>
          <a:prstGeom prst="rect">
            <a:avLst/>
          </a:prstGeom>
          <a:noFill/>
        </p:spPr>
        <p:txBody>
          <a:bodyPr wrap="square" rtlCol="0">
            <a:spAutoFit/>
          </a:bodyPr>
          <a:lstStyle/>
          <a:p>
            <a:r>
              <a:rPr lang="en-GB" sz="2400" dirty="0" err="1">
                <a:hlinkClick r:id="rId4"/>
              </a:rPr>
              <a:t>Github</a:t>
            </a:r>
            <a:r>
              <a:rPr lang="en-GB" sz="2400" dirty="0">
                <a:hlinkClick r:id="rId4"/>
              </a:rPr>
              <a:t> - Data Collection API</a:t>
            </a:r>
            <a:endParaRPr lang="en-IN" sz="2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4012387-3ECB-665C-0F04-FCF512744D83}"/>
              </a:ext>
            </a:extLst>
          </p:cNvPr>
          <p:cNvPicPr>
            <a:picLocks noChangeAspect="1"/>
          </p:cNvPicPr>
          <p:nvPr/>
        </p:nvPicPr>
        <p:blipFill>
          <a:blip r:embed="rId3"/>
          <a:stretch>
            <a:fillRect/>
          </a:stretch>
        </p:blipFill>
        <p:spPr>
          <a:xfrm>
            <a:off x="770011" y="1392499"/>
            <a:ext cx="10515601" cy="4589504"/>
          </a:xfrm>
          <a:prstGeom prst="rect">
            <a:avLst/>
          </a:prstGeom>
        </p:spPr>
      </p:pic>
      <p:sp>
        <p:nvSpPr>
          <p:cNvPr id="8" name="TextBox 7">
            <a:extLst>
              <a:ext uri="{FF2B5EF4-FFF2-40B4-BE49-F238E27FC236}">
                <a16:creationId xmlns:a16="http://schemas.microsoft.com/office/drawing/2014/main" id="{A11B08F8-75D2-E20E-BFB4-D1EA35E6ED89}"/>
              </a:ext>
            </a:extLst>
          </p:cNvPr>
          <p:cNvSpPr txBox="1"/>
          <p:nvPr/>
        </p:nvSpPr>
        <p:spPr>
          <a:xfrm>
            <a:off x="2650733" y="6088517"/>
            <a:ext cx="6452170" cy="461665"/>
          </a:xfrm>
          <a:prstGeom prst="rect">
            <a:avLst/>
          </a:prstGeom>
          <a:noFill/>
        </p:spPr>
        <p:txBody>
          <a:bodyPr wrap="square" rtlCol="0">
            <a:spAutoFit/>
          </a:bodyPr>
          <a:lstStyle/>
          <a:p>
            <a:pPr algn="ctr"/>
            <a:r>
              <a:rPr lang="en-GB" sz="2400" dirty="0" err="1">
                <a:hlinkClick r:id="rId4"/>
              </a:rPr>
              <a:t>Github</a:t>
            </a:r>
            <a:r>
              <a:rPr lang="en-GB" sz="2400" dirty="0">
                <a:hlinkClick r:id="rId4"/>
              </a:rPr>
              <a:t> – Data Collection with Web Scraping</a:t>
            </a:r>
            <a:endParaRPr lang="en-IN" sz="2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257</TotalTime>
  <Words>2441</Words>
  <Application>Microsoft Office PowerPoint</Application>
  <PresentationFormat>Widescreen</PresentationFormat>
  <Paragraphs>269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yash wagh</cp:lastModifiedBy>
  <cp:revision>201</cp:revision>
  <dcterms:created xsi:type="dcterms:W3CDTF">2021-04-29T18:58:34Z</dcterms:created>
  <dcterms:modified xsi:type="dcterms:W3CDTF">2024-02-18T10:33:22Z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